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70" r:id="rId9"/>
    <p:sldId id="267" r:id="rId10"/>
    <p:sldId id="262" r:id="rId11"/>
    <p:sldId id="264" r:id="rId12"/>
    <p:sldId id="26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0D1E-AA0E-60A5-6EA6-349928A24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Patient Participation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98680-33FF-4AB1-78D3-D419CC62E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March 2</a:t>
            </a:r>
            <a:r>
              <a:rPr lang="en-GB" baseline="30000" dirty="0"/>
              <a:t>nd</a:t>
            </a:r>
            <a:r>
              <a:rPr lang="en-GB" dirty="0"/>
              <a:t> 2023</a:t>
            </a:r>
          </a:p>
        </p:txBody>
      </p:sp>
      <p:pic>
        <p:nvPicPr>
          <p:cNvPr id="5" name="Picture 4" descr="Logo, company name">
            <a:extLst>
              <a:ext uri="{FF2B5EF4-FFF2-40B4-BE49-F238E27FC236}">
                <a16:creationId xmlns:a16="http://schemas.microsoft.com/office/drawing/2014/main" id="{61C6A126-4E2B-1031-587A-F66D89C47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360" y="5319001"/>
            <a:ext cx="35433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6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consideration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Confirm our statement of purpose and terms of reference for the group.</a:t>
            </a:r>
          </a:p>
          <a:p>
            <a:r>
              <a:rPr lang="en-GB" dirty="0"/>
              <a:t>Agree on a framework for our meetings, frequency, time etc.</a:t>
            </a:r>
          </a:p>
          <a:p>
            <a:r>
              <a:rPr lang="en-GB" dirty="0"/>
              <a:t>Consider membership/representatives</a:t>
            </a:r>
          </a:p>
          <a:p>
            <a:r>
              <a:rPr lang="en-GB" dirty="0"/>
              <a:t>Discuss what information and data we would like at future meetings.</a:t>
            </a:r>
          </a:p>
          <a:p>
            <a:r>
              <a:rPr lang="en-GB" dirty="0"/>
              <a:t>Explore areas of focus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84576-B034-4076-C913-A1C1ACF1B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360" y="5224596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8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Communication channels</a:t>
            </a:r>
          </a:p>
          <a:p>
            <a:r>
              <a:rPr lang="en-GB" dirty="0"/>
              <a:t>Patient journey/experience</a:t>
            </a:r>
          </a:p>
          <a:p>
            <a:r>
              <a:rPr lang="en-GB" dirty="0"/>
              <a:t>Accessibility</a:t>
            </a:r>
          </a:p>
          <a:p>
            <a:r>
              <a:rPr lang="en-GB" dirty="0"/>
              <a:t>Services</a:t>
            </a:r>
          </a:p>
          <a:p>
            <a:r>
              <a:rPr lang="en-GB" dirty="0"/>
              <a:t>Premises</a:t>
            </a:r>
          </a:p>
          <a:p>
            <a:r>
              <a:rPr lang="en-GB" dirty="0"/>
              <a:t>Technology</a:t>
            </a:r>
          </a:p>
          <a:p>
            <a:r>
              <a:rPr lang="en-GB" dirty="0"/>
              <a:t>Wider ARRs roles (Additional Roles to the GPs and Nurses)</a:t>
            </a:r>
          </a:p>
          <a:p>
            <a:r>
              <a:rPr lang="en-GB" dirty="0"/>
              <a:t>Activities/events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2F954A-8914-2C68-7C28-B27EF3F52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585" y="5196021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01" y="1834393"/>
            <a:ext cx="8596668" cy="2251046"/>
          </a:xfrm>
        </p:spPr>
        <p:txBody>
          <a:bodyPr>
            <a:normAutofit/>
          </a:bodyPr>
          <a:lstStyle/>
          <a:p>
            <a:r>
              <a:rPr lang="en-GB" dirty="0"/>
              <a:t>	</a:t>
            </a:r>
            <a:br>
              <a:rPr lang="en-GB" dirty="0"/>
            </a:br>
            <a:r>
              <a:rPr lang="en-GB" dirty="0"/>
              <a:t>	Discussions….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E0D68E-99C8-01FB-AEA3-69EAD683D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985" y="5224596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7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of action…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Targeting an area of focus</a:t>
            </a:r>
          </a:p>
          <a:p>
            <a:r>
              <a:rPr lang="en-GB" dirty="0"/>
              <a:t>Gathering feedback</a:t>
            </a:r>
          </a:p>
          <a:p>
            <a:r>
              <a:rPr lang="en-GB" dirty="0"/>
              <a:t>Presentation of data</a:t>
            </a:r>
          </a:p>
          <a:p>
            <a:r>
              <a:rPr lang="en-GB" dirty="0"/>
              <a:t>Explore options</a:t>
            </a:r>
          </a:p>
          <a:p>
            <a:r>
              <a:rPr lang="en-GB" dirty="0"/>
              <a:t>Implement changes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289D28-D322-5627-D009-82BBA34D8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310" y="5291271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0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01" y="1834393"/>
            <a:ext cx="8596668" cy="2251046"/>
          </a:xfrm>
        </p:spPr>
        <p:txBody>
          <a:bodyPr>
            <a:normAutofit/>
          </a:bodyPr>
          <a:lstStyle/>
          <a:p>
            <a:r>
              <a:rPr lang="en-GB" dirty="0"/>
              <a:t>Reigniting the Carnon Downs PPG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Welcome and introductions..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E0D68E-99C8-01FB-AEA3-69EAD683D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985" y="5224596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6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7C1E-B79E-56E8-AFAE-782CB7A60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3200" dirty="0"/>
              <a:t>To facilitate patients and practice staff working together to share ideas and to help improve the overall experience of using our surgery.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1F90C7-5128-CBD2-5401-2E32AE1C1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835" y="5234121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2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7C1E-B79E-56E8-AFAE-782CB7A6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436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Help improve patients overall experience </a:t>
            </a:r>
            <a:r>
              <a:rPr lang="en-GB" dirty="0"/>
              <a:t>of the practice and of attending the surgery.</a:t>
            </a:r>
          </a:p>
          <a:p>
            <a:r>
              <a:rPr lang="en-GB" dirty="0"/>
              <a:t>Maintain an </a:t>
            </a:r>
            <a:r>
              <a:rPr lang="en-GB" b="1" dirty="0"/>
              <a:t>avenue for patients to have a say </a:t>
            </a:r>
            <a:r>
              <a:rPr lang="en-GB" dirty="0"/>
              <a:t>in how services are planned, developed and evaluated.</a:t>
            </a:r>
          </a:p>
          <a:p>
            <a:r>
              <a:rPr lang="en-GB" dirty="0"/>
              <a:t>Act as a </a:t>
            </a:r>
            <a:r>
              <a:rPr lang="en-GB" b="1" dirty="0"/>
              <a:t>channel in communicating to patients </a:t>
            </a:r>
            <a:r>
              <a:rPr lang="en-GB" dirty="0"/>
              <a:t>how changes in the NHS will affect service provision and share information on the help available, support groups and networks.</a:t>
            </a:r>
          </a:p>
          <a:p>
            <a:r>
              <a:rPr lang="en-GB" b="1" dirty="0"/>
              <a:t>Help the practice understand overall service priorities </a:t>
            </a:r>
            <a:r>
              <a:rPr lang="en-GB" dirty="0"/>
              <a:t>from a patient perspective.</a:t>
            </a:r>
          </a:p>
          <a:p>
            <a:r>
              <a:rPr lang="en-GB" b="1" dirty="0"/>
              <a:t>Strengthen relationships </a:t>
            </a:r>
            <a:r>
              <a:rPr lang="en-GB" dirty="0"/>
              <a:t>within the patient and practice community.</a:t>
            </a:r>
          </a:p>
          <a:p>
            <a:r>
              <a:rPr lang="en-GB" b="1" dirty="0"/>
              <a:t>Encourage engagement with other local community services </a:t>
            </a:r>
            <a:r>
              <a:rPr lang="en-GB" dirty="0"/>
              <a:t>that would help enhance aspects of the patient's lives.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161A0-AB15-0DF4-9667-257AE75B8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110" y="5291271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1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Maintain and improve the quality of care and patient satisfaction</a:t>
            </a:r>
          </a:p>
          <a:p>
            <a:r>
              <a:rPr lang="en-GB" dirty="0"/>
              <a:t>An ongoing relation with patients as proactive partners rather than passive recipients of care.</a:t>
            </a:r>
          </a:p>
          <a:p>
            <a:r>
              <a:rPr lang="en-GB" dirty="0"/>
              <a:t>Improve the overall patient experience</a:t>
            </a:r>
          </a:p>
          <a:p>
            <a:r>
              <a:rPr lang="en-GB" dirty="0"/>
              <a:t>Help target resources, saving time and money.</a:t>
            </a:r>
          </a:p>
          <a:p>
            <a:r>
              <a:rPr lang="en-GB" dirty="0"/>
              <a:t>Establish rewarding and strong relationships for all.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45E50-6658-3101-399A-62AC3B1B7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585" y="5205546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3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4720"/>
            <a:ext cx="8596668" cy="451315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Locally</a:t>
            </a:r>
          </a:p>
          <a:p>
            <a:r>
              <a:rPr lang="en-GB" dirty="0"/>
              <a:t>Currently have 5 partners and 2 salaried GPs – losing Dr Simpson 31/3/23</a:t>
            </a:r>
          </a:p>
          <a:p>
            <a:r>
              <a:rPr lang="en-GB" dirty="0"/>
              <a:t>A team of 6 clinicians in the nursing team</a:t>
            </a:r>
          </a:p>
          <a:p>
            <a:r>
              <a:rPr lang="en-GB" dirty="0"/>
              <a:t>A Paramedic to support Range of health professionals supporting us through the Coastal PCN</a:t>
            </a:r>
          </a:p>
          <a:p>
            <a:r>
              <a:rPr lang="en-GB" dirty="0"/>
              <a:t>9 Receptionists and 3 Medical Secretaries, Practice Manager and Asst PM</a:t>
            </a:r>
          </a:p>
          <a:p>
            <a:pPr marL="0" indent="0">
              <a:buNone/>
            </a:pPr>
            <a:r>
              <a:rPr lang="en-GB" dirty="0"/>
              <a:t>7 treatment rooms</a:t>
            </a:r>
          </a:p>
          <a:p>
            <a:pPr marL="0" indent="0">
              <a:buNone/>
            </a:pPr>
            <a:r>
              <a:rPr lang="en-GB" dirty="0"/>
              <a:t>Currently a dispensing practice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45E50-6658-3101-399A-62AC3B1B7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864" y="5288337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0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594607"/>
          </a:xfrm>
        </p:spPr>
        <p:txBody>
          <a:bodyPr>
            <a:normAutofit/>
          </a:bodyPr>
          <a:lstStyle/>
          <a:p>
            <a:r>
              <a:rPr lang="en-GB" dirty="0"/>
              <a:t>Quick Quiz…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764CA0-7FA7-A63D-0700-D58857EDC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585" y="5176971"/>
            <a:ext cx="3548180" cy="1304657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EED60C-B80D-CE07-2A40-CF5D380C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58174"/>
            <a:ext cx="8596668" cy="238858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 How many appointments did we provide in February?</a:t>
            </a:r>
          </a:p>
          <a:p>
            <a:pPr marL="0" indent="0">
              <a:buNone/>
            </a:pPr>
            <a:r>
              <a:rPr lang="en-GB" dirty="0"/>
              <a:t>2 How many inbound phone calls do we get each day?</a:t>
            </a:r>
          </a:p>
          <a:p>
            <a:pPr marL="0" indent="0">
              <a:buNone/>
            </a:pPr>
            <a:r>
              <a:rPr lang="en-GB" dirty="0"/>
              <a:t>3 What % of our appointments are scheduled within 2 weeks?</a:t>
            </a:r>
          </a:p>
          <a:p>
            <a:pPr marL="0" indent="0">
              <a:buNone/>
            </a:pPr>
            <a:r>
              <a:rPr lang="en-GB" dirty="0"/>
              <a:t>4 How many appointments were provided in the last 12 months?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2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1A68-1A9C-276E-FDDD-0455D99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594607"/>
          </a:xfrm>
        </p:spPr>
        <p:txBody>
          <a:bodyPr>
            <a:normAutofit/>
          </a:bodyPr>
          <a:lstStyle/>
          <a:p>
            <a:r>
              <a:rPr lang="en-GB" dirty="0"/>
              <a:t>Quick Quiz…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764CA0-7FA7-A63D-0700-D58857EDC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585" y="5176971"/>
            <a:ext cx="3548180" cy="1304657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EED60C-B80D-CE07-2A40-CF5D380C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1" y="2058173"/>
            <a:ext cx="9672506" cy="330239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 How many appointments did we provide in February?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3,441 in total</a:t>
            </a:r>
          </a:p>
          <a:p>
            <a:pPr marL="0" indent="0">
              <a:buNone/>
            </a:pPr>
            <a:r>
              <a:rPr lang="en-GB" dirty="0"/>
              <a:t>2 How many inbound phone calls do we get each day?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Daily Average was approx. 220 in Feb with a total of 4,396 across the whole month (20 days)</a:t>
            </a:r>
          </a:p>
          <a:p>
            <a:pPr marL="0" indent="0">
              <a:buNone/>
            </a:pPr>
            <a:r>
              <a:rPr lang="en-GB" dirty="0"/>
              <a:t>3 What % of our appointments are scheduled within 2 weeks?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75%. 37% booked on the same day</a:t>
            </a:r>
          </a:p>
          <a:p>
            <a:pPr marL="0" indent="0">
              <a:buNone/>
            </a:pPr>
            <a:r>
              <a:rPr lang="en-GB" dirty="0"/>
              <a:t>4 How many appointments were provided in the last 12 months?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42,041in total (31,089 74% face 2 face, 34% seen on the same day)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25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B8F-DC75-B3BD-F8C7-14198B78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67A-0CE4-AE7A-5D14-0FBE81464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4720"/>
            <a:ext cx="8596668" cy="5005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Priorities: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Stabilising the staff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Working towards effective collaboration with the PCN network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Identifying areas where we are able to improve our service</a:t>
            </a:r>
          </a:p>
          <a:p>
            <a:pPr marL="0" indent="0">
              <a:buNone/>
            </a:pPr>
            <a:r>
              <a:rPr lang="en-GB" dirty="0"/>
              <a:t>Challenges:</a:t>
            </a:r>
          </a:p>
          <a:p>
            <a:r>
              <a:rPr lang="en-GB" dirty="0"/>
              <a:t>Long working days 10+ hours and additional admin/visits/development</a:t>
            </a:r>
          </a:p>
          <a:p>
            <a:r>
              <a:rPr lang="en-GB" dirty="0"/>
              <a:t>Demand/costs are increasing but funding is not rising commensurately</a:t>
            </a:r>
          </a:p>
          <a:p>
            <a:r>
              <a:rPr lang="en-GB" dirty="0"/>
              <a:t>Shortage of Drs increasing pressure/Recruitment is a challenge</a:t>
            </a:r>
          </a:p>
          <a:p>
            <a:r>
              <a:rPr lang="en-GB" dirty="0"/>
              <a:t>Drug availability/delivery issues increasing waiting times</a:t>
            </a:r>
          </a:p>
          <a:p>
            <a:r>
              <a:rPr lang="en-GB" dirty="0"/>
              <a:t>Shortages in Secondary care putting more pressure on Primary care</a:t>
            </a:r>
          </a:p>
          <a:p>
            <a:r>
              <a:rPr lang="en-GB" dirty="0"/>
              <a:t>Public concern heightened by media</a:t>
            </a:r>
          </a:p>
          <a:p>
            <a:r>
              <a:rPr lang="en-GB" dirty="0"/>
              <a:t>Surgeries shutting increasing the need for registering more patients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45E50-6658-3101-399A-62AC3B1B7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864" y="5288337"/>
            <a:ext cx="354818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659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593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Patient Participation Group</vt:lpstr>
      <vt:lpstr>Reigniting the Carnon Downs PPG  Welcome and introductions..</vt:lpstr>
      <vt:lpstr>Purpose</vt:lpstr>
      <vt:lpstr>Aims</vt:lpstr>
      <vt:lpstr>Outcomes</vt:lpstr>
      <vt:lpstr>Updates</vt:lpstr>
      <vt:lpstr>Quick Quiz…</vt:lpstr>
      <vt:lpstr>Quick Quiz…</vt:lpstr>
      <vt:lpstr>Challenges and Priorities</vt:lpstr>
      <vt:lpstr>For consideration today</vt:lpstr>
      <vt:lpstr>Key areas of focus</vt:lpstr>
      <vt:lpstr>   Discussions….</vt:lpstr>
      <vt:lpstr>Plan of action…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Participation Group</dc:title>
  <dc:creator>MCCAMMON, Sarah (CARNON DOWNS SURGERY)</dc:creator>
  <cp:lastModifiedBy>MCCAMMON, Sarah (CARNON DOWNS SURGERY)</cp:lastModifiedBy>
  <cp:revision>8</cp:revision>
  <dcterms:created xsi:type="dcterms:W3CDTF">2023-02-24T11:49:36Z</dcterms:created>
  <dcterms:modified xsi:type="dcterms:W3CDTF">2023-03-02T17:53:37Z</dcterms:modified>
</cp:coreProperties>
</file>